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0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</p:sldIdLst>
  <p:sldSz cx="9144000" cy="6858000" type="screen4x3"/>
  <p:notesSz cx="6858000" cy="9144000"/>
  <p:embeddedFontLst>
    <p:embeddedFont>
      <p:font typeface="Matilda" charset="0"/>
      <p:regular r:id="rId1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CC"/>
    <a:srgbClr val="339933"/>
    <a:srgbClr val="EFADA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187624" y="1268760"/>
            <a:ext cx="6984241" cy="23762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5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12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69000">
                      <a:srgbClr val="339933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Мир</a:t>
            </a:r>
            <a:r>
              <a:rPr kumimoji="0" lang="ru-RU" sz="88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12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69000">
                      <a:srgbClr val="339933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8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12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69000">
                      <a:srgbClr val="339933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вокруг нас</a:t>
            </a:r>
            <a:endParaRPr kumimoji="0" lang="ru-RU" sz="8800" b="1" i="0" u="none" strike="noStrike" kern="1200" normalizeH="0" baseline="0" noProof="0" dirty="0">
              <a:ln w="11430"/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12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69000">
                    <a:srgbClr val="339933"/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3861048"/>
            <a:ext cx="4536504" cy="1512168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Интерактивные игры для детей дошкольного возраста 4-5 лет</a:t>
            </a:r>
          </a:p>
          <a:p>
            <a:pPr>
              <a:spcBef>
                <a:spcPts val="0"/>
              </a:spcBef>
            </a:pPr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Воспитатель: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Девятайкина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Е.В.</a:t>
            </a:r>
          </a:p>
          <a:p>
            <a:pPr>
              <a:spcBef>
                <a:spcPts val="0"/>
              </a:spcBef>
            </a:pPr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Клин</a:t>
            </a: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60648"/>
            <a:ext cx="84249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i="1" dirty="0" smtClean="0">
                <a:latin typeface="Times New Roman" pitchFamily="18" charset="0"/>
                <a:cs typeface="Times New Roman" pitchFamily="18" charset="0"/>
              </a:rPr>
              <a:t>УПРАВЛЕНИЕ ОБРАЗОВАНИЯ АДМИНИСТРАЦИИ КЛИНСКОГО МУНИЦИПАЛЬНОГО РАЙОНА МОСКОВСКОЙ ОБЛАСТИ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b="1" i="1" dirty="0" smtClean="0">
                <a:latin typeface="Times New Roman" pitchFamily="18" charset="0"/>
                <a:cs typeface="Times New Roman" pitchFamily="18" charset="0"/>
              </a:rPr>
              <a:t>МУНИЦИПАЛЬНОЕ ДОШКОЛЬНОЕ  ОБРАЗОВАТЕЛЬНОЕ УЧРЕЖДЕНИЕ -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b="1" i="1" u="sng" dirty="0" smtClean="0">
                <a:latin typeface="Times New Roman" pitchFamily="18" charset="0"/>
                <a:cs typeface="Times New Roman" pitchFamily="18" charset="0"/>
              </a:rPr>
              <a:t>             ДЕТСКИЙ САД КОМБИНИРОВАННОГО ВИДА № 58 «ЩЕЛКУНЧИК"          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b="1" i="1" dirty="0" smtClean="0">
                <a:latin typeface="Times New Roman" pitchFamily="18" charset="0"/>
                <a:cs typeface="Times New Roman" pitchFamily="18" charset="0"/>
              </a:rPr>
              <a:t>Московская область, г. Клин, ул. Чайковского, д.64А, корпус 2   тел: (849624) 2-33-43, 2-11-71 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6600"/>
                </a:solidFill>
              </a:rPr>
              <a:t>  Кто какую пользу приносит? </a:t>
            </a:r>
            <a:endParaRPr lang="ru-RU" dirty="0"/>
          </a:p>
        </p:txBody>
      </p:sp>
      <p:pic>
        <p:nvPicPr>
          <p:cNvPr id="4" name="Picture 2" descr="http://img.labirint.ru/images/comments_pic/1049/05labgi0l1291879977.jpg"/>
          <p:cNvPicPr>
            <a:picLocks noChangeAspect="1" noChangeArrowheads="1"/>
          </p:cNvPicPr>
          <p:nvPr/>
        </p:nvPicPr>
        <p:blipFill>
          <a:blip r:embed="rId2" cstate="print"/>
          <a:srcRect r="46575"/>
          <a:stretch>
            <a:fillRect/>
          </a:stretch>
        </p:blipFill>
        <p:spPr bwMode="auto">
          <a:xfrm>
            <a:off x="2339752" y="1844824"/>
            <a:ext cx="1656184" cy="2294027"/>
          </a:xfrm>
          <a:prstGeom prst="rect">
            <a:avLst/>
          </a:prstGeom>
          <a:noFill/>
        </p:spPr>
      </p:pic>
      <p:pic>
        <p:nvPicPr>
          <p:cNvPr id="5" name="Picture 4" descr="https://ds04.infourok.ru/uploads/ex/0c46/0008d25d-0ca8bd81/hello_html_m6748b737.jpg"/>
          <p:cNvPicPr>
            <a:picLocks noChangeAspect="1" noChangeArrowheads="1"/>
          </p:cNvPicPr>
          <p:nvPr/>
        </p:nvPicPr>
        <p:blipFill>
          <a:blip r:embed="rId3" cstate="print"/>
          <a:srcRect l="10913" r="14514"/>
          <a:stretch>
            <a:fillRect/>
          </a:stretch>
        </p:blipFill>
        <p:spPr bwMode="auto">
          <a:xfrm>
            <a:off x="251520" y="4941168"/>
            <a:ext cx="1556905" cy="1512832"/>
          </a:xfrm>
          <a:prstGeom prst="rect">
            <a:avLst/>
          </a:prstGeom>
          <a:noFill/>
        </p:spPr>
      </p:pic>
      <p:pic>
        <p:nvPicPr>
          <p:cNvPr id="6" name="Picture 8" descr="https://cdn3.imgbb.ru/preview/c/4QbqvfFhm6hzbeZvdjNtXQ/400x498/sp/user/226/2266811/201610/7f7666db97042e8f86514e90727f02a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5" y="5099946"/>
            <a:ext cx="1080120" cy="1344749"/>
          </a:xfrm>
          <a:prstGeom prst="rect">
            <a:avLst/>
          </a:prstGeom>
          <a:noFill/>
        </p:spPr>
      </p:pic>
      <p:pic>
        <p:nvPicPr>
          <p:cNvPr id="7" name="Picture 10" descr="http://www.classifieds24.ru/images/718/717445/large_1.jpg"/>
          <p:cNvPicPr>
            <a:picLocks noChangeAspect="1" noChangeArrowheads="1"/>
          </p:cNvPicPr>
          <p:nvPr/>
        </p:nvPicPr>
        <p:blipFill>
          <a:blip r:embed="rId5" cstate="print"/>
          <a:srcRect l="10631" t="14175" r="12588" b="27551"/>
          <a:stretch>
            <a:fillRect/>
          </a:stretch>
        </p:blipFill>
        <p:spPr bwMode="auto">
          <a:xfrm>
            <a:off x="6012160" y="4941168"/>
            <a:ext cx="2736304" cy="1557588"/>
          </a:xfrm>
          <a:prstGeom prst="rect">
            <a:avLst/>
          </a:prstGeom>
          <a:noFill/>
        </p:spPr>
      </p:pic>
      <p:pic>
        <p:nvPicPr>
          <p:cNvPr id="8" name="Picture 2" descr="http://pochemu4ka.ru/_pu/115/8419934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1340768"/>
            <a:ext cx="3132452" cy="1957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http://agrobk.ru/wp-content/download/2015/05/nekachestvennoe-belorusskoe-myaso-vyiyavleno-v-bryansk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1340768"/>
            <a:ext cx="2112234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038 -0.01551 C 0.11858 -0.21598 0.15694 -0.41621 0.21076 -0.4963 C 0.26458 -0.57639 0.36528 -0.58287 0.40313 -0.4963 C 0.44097 -0.40973 0.43229 -0.06366 0.43802 0.02291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" y="-2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424 -0.06875 C 0.18108 -0.09792 0.24792 -0.12709 0.25521 -0.16389 C 0.2625 -0.2007 0.17431 -0.26829 0.15816 -0.28912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59 0.04213 C -0.0132 0.11782 -0.03681 0.19352 0.01979 0.23426 C 0.07639 0.275 0.27708 0.25602 0.35 0.28657 C 0.42291 0.31713 0.39982 0.43518 0.45764 0.41806 C 0.51545 0.40093 0.65712 0.22268 0.69705 0.18356 " pathEditMode="relative" rAng="0" ptsTypes="aaa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" y="1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2060848"/>
            <a:ext cx="7579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solidFill>
                  <a:srgbClr val="006600"/>
                </a:solidFill>
              </a:rPr>
              <a:t>Всем спасибо за внимание!</a:t>
            </a:r>
            <a:endParaRPr lang="ru-RU" sz="4800" dirty="0"/>
          </a:p>
        </p:txBody>
      </p:sp>
      <p:pic>
        <p:nvPicPr>
          <p:cNvPr id="5" name="Picture 3" descr="http://perspektivacenter.ru/wp-content/uploads/2016/03/93086951-1180x7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90057" y="3429000"/>
            <a:ext cx="5240523" cy="3153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404664"/>
            <a:ext cx="7704856" cy="3312368"/>
          </a:xfrm>
        </p:spPr>
        <p:txBody>
          <a:bodyPr>
            <a:normAutofit fontScale="90000"/>
          </a:bodyPr>
          <a:lstStyle/>
          <a:p>
            <a:pPr algn="l"/>
            <a:r>
              <a:rPr lang="ru-RU" b="1" i="1" dirty="0" smtClean="0"/>
              <a:t>               </a:t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               </a:t>
            </a:r>
            <a:r>
              <a:rPr lang="ru-RU" sz="2200" b="1" i="1" dirty="0" smtClean="0">
                <a:solidFill>
                  <a:srgbClr val="006600"/>
                </a:solidFill>
                <a:latin typeface="+mn-lt"/>
              </a:rPr>
              <a:t>Дидактические задачи:</a:t>
            </a:r>
            <a:r>
              <a:rPr lang="ru-RU" sz="2200" dirty="0" smtClean="0">
                <a:latin typeface="+mn-lt"/>
              </a:rPr>
              <a:t/>
            </a:r>
            <a:br>
              <a:rPr lang="ru-RU" sz="2200" dirty="0" smtClean="0">
                <a:latin typeface="+mn-lt"/>
              </a:rPr>
            </a:br>
            <a:r>
              <a:rPr lang="ru-RU" sz="2200" dirty="0" smtClean="0">
                <a:latin typeface="+mn-lt"/>
              </a:rPr>
              <a:t>Расширять  представление о внешнем виде различных животных, выявление отличительных признаков (кожный покров, покрытие поверхности тела)</a:t>
            </a:r>
            <a:br>
              <a:rPr lang="ru-RU" sz="2200" dirty="0" smtClean="0">
                <a:latin typeface="+mn-lt"/>
              </a:rPr>
            </a:br>
            <a:r>
              <a:rPr lang="ru-RU" sz="2200" dirty="0" smtClean="0">
                <a:latin typeface="+mn-lt"/>
              </a:rPr>
              <a:t>Расширять  и систематизировать  представление о жилище разных животных,  выявлять взаимосвязи между внешним видом, образом жизни животного и особенностями его «домика» (гнездо, нора, берлога, муравейник, улей и др.)</a:t>
            </a:r>
            <a:br>
              <a:rPr lang="ru-RU" sz="2200" dirty="0" smtClean="0">
                <a:latin typeface="+mn-lt"/>
              </a:rPr>
            </a:br>
            <a:r>
              <a:rPr lang="ru-RU" sz="2200" dirty="0" smtClean="0">
                <a:latin typeface="+mn-lt"/>
              </a:rPr>
              <a:t>Формировать умения абстрагировать выявленный или заданный признак для решения познавательной задачи.</a:t>
            </a:r>
            <a:br>
              <a:rPr lang="ru-RU" sz="2200" dirty="0" smtClean="0">
                <a:latin typeface="+mn-lt"/>
              </a:rPr>
            </a:br>
            <a:r>
              <a:rPr lang="ru-RU" sz="2200" dirty="0" smtClean="0">
                <a:latin typeface="+mn-lt"/>
              </a:rPr>
              <a:t>                                             </a:t>
            </a:r>
            <a:r>
              <a:rPr lang="ru-RU" sz="2200" b="1" i="1" dirty="0" smtClean="0">
                <a:solidFill>
                  <a:srgbClr val="006600"/>
                </a:solidFill>
                <a:latin typeface="+mn-lt"/>
              </a:rPr>
              <a:t>Игровые задачи:</a:t>
            </a:r>
            <a:r>
              <a:rPr lang="ru-RU" sz="2200" dirty="0" smtClean="0">
                <a:solidFill>
                  <a:srgbClr val="006600"/>
                </a:solidFill>
                <a:latin typeface="+mn-lt"/>
              </a:rPr>
              <a:t/>
            </a:r>
            <a:br>
              <a:rPr lang="ru-RU" sz="2200" dirty="0" smtClean="0">
                <a:solidFill>
                  <a:srgbClr val="006600"/>
                </a:solidFill>
                <a:latin typeface="+mn-lt"/>
              </a:rPr>
            </a:br>
            <a:r>
              <a:rPr lang="ru-RU" sz="2200" dirty="0" smtClean="0">
                <a:latin typeface="+mn-lt"/>
              </a:rPr>
              <a:t>Сравнивать животных по «одежде»(перья, чешуя, кожа) и подбор пар картинок.</a:t>
            </a:r>
            <a:br>
              <a:rPr lang="ru-RU" sz="2200" dirty="0" smtClean="0">
                <a:latin typeface="+mn-lt"/>
              </a:rPr>
            </a:br>
            <a:r>
              <a:rPr lang="ru-RU" sz="2200" dirty="0" smtClean="0">
                <a:latin typeface="+mn-lt"/>
              </a:rPr>
              <a:t>Искать «домик» для каждого животного.</a:t>
            </a:r>
            <a:br>
              <a:rPr lang="ru-RU" sz="2200" dirty="0" smtClean="0">
                <a:latin typeface="+mn-lt"/>
              </a:rPr>
            </a:br>
            <a:r>
              <a:rPr lang="ru-RU" sz="2200" dirty="0" smtClean="0">
                <a:latin typeface="+mn-lt"/>
              </a:rPr>
              <a:t>Выявлять внешние признаки «</a:t>
            </a:r>
            <a:r>
              <a:rPr lang="ru-RU" sz="2200" dirty="0" smtClean="0">
                <a:latin typeface="+mn-lt"/>
              </a:rPr>
              <a:t>окраса</a:t>
            </a:r>
            <a:r>
              <a:rPr lang="ru-RU" sz="2200" dirty="0" smtClean="0">
                <a:latin typeface="+mn-lt"/>
              </a:rPr>
              <a:t>» и мысленное экспериментирование в «одевании»  животных.</a:t>
            </a:r>
            <a:endParaRPr lang="ru-RU" sz="2200" dirty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352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04664"/>
            <a:ext cx="8352928" cy="792088"/>
          </a:xfrm>
        </p:spPr>
        <p:txBody>
          <a:bodyPr/>
          <a:lstStyle/>
          <a:p>
            <a:r>
              <a:rPr lang="ru-RU" b="1" i="1" dirty="0" smtClean="0">
                <a:solidFill>
                  <a:srgbClr val="006600"/>
                </a:solidFill>
              </a:rPr>
              <a:t>У кого такая «одежда»?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6" name="Picture 2" descr="C:\Users\Admin\Desktop\cyqhlj6-00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05064"/>
            <a:ext cx="1661163" cy="2234189"/>
          </a:xfrm>
          <a:prstGeom prst="rect">
            <a:avLst/>
          </a:prstGeom>
          <a:noFill/>
        </p:spPr>
      </p:pic>
      <p:pic>
        <p:nvPicPr>
          <p:cNvPr id="7" name="Picture 3" descr="C:\Users\Admin\Desktop\ezhik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868144" y="4581128"/>
            <a:ext cx="2815781" cy="1893554"/>
          </a:xfrm>
          <a:prstGeom prst="rect">
            <a:avLst/>
          </a:prstGeom>
          <a:noFill/>
        </p:spPr>
      </p:pic>
      <p:pic>
        <p:nvPicPr>
          <p:cNvPr id="8" name="Picture 2" descr="C:\Users\Admin\Desktop\cyqhlj6-005.png"/>
          <p:cNvPicPr>
            <a:picLocks noChangeAspect="1" noChangeArrowheads="1"/>
          </p:cNvPicPr>
          <p:nvPr/>
        </p:nvPicPr>
        <p:blipFill>
          <a:blip r:embed="rId5" cstate="print"/>
          <a:srcRect l="16031" t="51809" r="55572" b="25956"/>
          <a:stretch>
            <a:fillRect/>
          </a:stretch>
        </p:blipFill>
        <p:spPr bwMode="auto">
          <a:xfrm rot="16200000">
            <a:off x="6355069" y="1357901"/>
            <a:ext cx="2065559" cy="21753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C:\Users\Admin\Desktop\01.jpg"/>
          <p:cNvPicPr>
            <a:picLocks noChangeAspect="1" noChangeArrowheads="1"/>
          </p:cNvPicPr>
          <p:nvPr/>
        </p:nvPicPr>
        <p:blipFill>
          <a:blip r:embed="rId6" cstate="print"/>
          <a:srcRect l="31985" t="12510" r="40239" b="57295"/>
          <a:stretch>
            <a:fillRect/>
          </a:stretch>
        </p:blipFill>
        <p:spPr bwMode="auto">
          <a:xfrm>
            <a:off x="2771800" y="4437112"/>
            <a:ext cx="2872948" cy="17331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 descr="C:\Users\Admin\Desktop\ezhik.png"/>
          <p:cNvPicPr>
            <a:picLocks noChangeAspect="1" noChangeArrowheads="1"/>
          </p:cNvPicPr>
          <p:nvPr/>
        </p:nvPicPr>
        <p:blipFill>
          <a:blip r:embed="rId7" cstate="print"/>
          <a:srcRect l="15538" t="25032" r="45616" b="24905"/>
          <a:stretch>
            <a:fillRect/>
          </a:stretch>
        </p:blipFill>
        <p:spPr bwMode="auto">
          <a:xfrm>
            <a:off x="539552" y="1340768"/>
            <a:ext cx="2160240" cy="18722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C:\Users\Admin\Desktop\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2771800" y="1484784"/>
            <a:ext cx="3373795" cy="1872208"/>
          </a:xfrm>
          <a:prstGeom prst="rect">
            <a:avLst/>
          </a:prstGeom>
          <a:noFill/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98392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07704" y="404664"/>
            <a:ext cx="57750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6600"/>
                </a:solidFill>
              </a:rPr>
              <a:t>У кого такая одежда?</a:t>
            </a:r>
            <a:endParaRPr lang="ru-RU" sz="4400" dirty="0"/>
          </a:p>
        </p:txBody>
      </p:sp>
      <p:pic>
        <p:nvPicPr>
          <p:cNvPr id="4" name="Picture 2" descr="C:\Users\Admin\Desktop\hello_html_m130be289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3789040"/>
            <a:ext cx="1626263" cy="2495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3" descr="C:\Users\Admin\Desktop\kara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484784"/>
            <a:ext cx="2658314" cy="1831851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3" descr="C:\Users\Admin\Desktop\karas.jpg"/>
          <p:cNvPicPr>
            <a:picLocks noChangeAspect="1" noChangeArrowheads="1"/>
          </p:cNvPicPr>
          <p:nvPr/>
        </p:nvPicPr>
        <p:blipFill>
          <a:blip r:embed="rId4" cstate="print"/>
          <a:srcRect l="32745" t="39132" r="36437" b="27326"/>
          <a:stretch>
            <a:fillRect/>
          </a:stretch>
        </p:blipFill>
        <p:spPr bwMode="auto">
          <a:xfrm>
            <a:off x="6588224" y="1700808"/>
            <a:ext cx="2016224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 descr="C:\Users\Admin\Desktop\picoides_pubescens0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301565">
            <a:off x="3347864" y="1844824"/>
            <a:ext cx="3078610" cy="6388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C:\Users\Admin\Desktop\konspiekturokapopoznaniiumirav1klassiezhivotnyie_2.jpeg"/>
          <p:cNvPicPr>
            <a:picLocks noChangeAspect="1" noChangeArrowheads="1"/>
          </p:cNvPicPr>
          <p:nvPr/>
        </p:nvPicPr>
        <p:blipFill>
          <a:blip r:embed="rId6" cstate="print"/>
          <a:srcRect l="37498" t="24580" r="44760" b="54481"/>
          <a:stretch>
            <a:fillRect/>
          </a:stretch>
        </p:blipFill>
        <p:spPr bwMode="auto">
          <a:xfrm>
            <a:off x="827584" y="4293096"/>
            <a:ext cx="2016224" cy="1656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 descr="C:\Users\Admin\Desktop\konspiekturokapopoznaniiumirav1klassiezhivotnyie_2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300192" y="4653136"/>
            <a:ext cx="2664296" cy="185435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52218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9792" y="476672"/>
            <a:ext cx="45038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006600"/>
                </a:solidFill>
              </a:rPr>
              <a:t>Кто, где живет?</a:t>
            </a:r>
            <a:endParaRPr lang="ru-RU" sz="4400" dirty="0"/>
          </a:p>
        </p:txBody>
      </p:sp>
      <p:pic>
        <p:nvPicPr>
          <p:cNvPr id="5" name="Picture 2" descr="C:\Users\Admin\Desktop\1971575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716016" y="4005064"/>
            <a:ext cx="2043113" cy="1543050"/>
          </a:xfrm>
          <a:prstGeom prst="rect">
            <a:avLst/>
          </a:prstGeom>
          <a:noFill/>
        </p:spPr>
      </p:pic>
      <p:pic>
        <p:nvPicPr>
          <p:cNvPr id="6" name="Picture 3" descr="C:\Users\Admin\Desktop\1595428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068960"/>
            <a:ext cx="1792244" cy="2137792"/>
          </a:xfrm>
          <a:prstGeom prst="rect">
            <a:avLst/>
          </a:prstGeom>
          <a:noFill/>
        </p:spPr>
      </p:pic>
      <p:pic>
        <p:nvPicPr>
          <p:cNvPr id="7" name="Picture 4" descr="C:\Users\Admin\Desktop\lisahvos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399216" y="1772816"/>
            <a:ext cx="2218640" cy="1496889"/>
          </a:xfrm>
          <a:prstGeom prst="rect">
            <a:avLst/>
          </a:prstGeom>
          <a:noFill/>
        </p:spPr>
      </p:pic>
      <p:pic>
        <p:nvPicPr>
          <p:cNvPr id="8" name="Picture 5" descr="C:\Users\Admin\Desktop\hello_html_58ed32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196752"/>
            <a:ext cx="2088232" cy="20882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7" descr="C:\Users\Admin\Desktop\s61430091.jpg"/>
          <p:cNvPicPr>
            <a:picLocks noChangeAspect="1" noChangeArrowheads="1"/>
          </p:cNvPicPr>
          <p:nvPr/>
        </p:nvPicPr>
        <p:blipFill>
          <a:blip r:embed="rId6" cstate="print"/>
          <a:srcRect l="19005" t="40857" r="18281"/>
          <a:stretch>
            <a:fillRect/>
          </a:stretch>
        </p:blipFill>
        <p:spPr bwMode="auto">
          <a:xfrm>
            <a:off x="6516216" y="4941168"/>
            <a:ext cx="2448272" cy="17720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6" descr="C:\Users\Admin\Desktop\5386943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4725144"/>
            <a:ext cx="2489371" cy="16579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74 -0.03496 C 0.00885 -0.17709 -0.00486 -0.31898 -0.05608 -0.37847 C -0.10729 -0.43797 -0.2467 -0.39028 -0.2849 -0.39259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" y="-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882 0.07986 C 0.10521 0.26019 0.0316 0.44051 -0.06962 0.5081 C -0.17083 0.5757 -0.36875 0.48959 -0.42865 0.48588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" y="2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08 -0.29931 C -0.03663 -0.39745 -0.04601 -0.4956 0.03125 -0.45093 C 0.10868 -0.40602 0.36962 -0.1 0.43733 -0.02986 " pathEditMode="relative" rAng="0" ptsTypes="a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" y="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11760" y="404664"/>
            <a:ext cx="45038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006600"/>
                </a:solidFill>
              </a:rPr>
              <a:t>Кто, где живет?</a:t>
            </a:r>
            <a:endParaRPr lang="ru-RU" sz="4400" dirty="0"/>
          </a:p>
        </p:txBody>
      </p:sp>
      <p:pic>
        <p:nvPicPr>
          <p:cNvPr id="6" name="Picture 6" descr="C:\Users\Admin\Desktop\depositphotos_78208722-stock-photo-bee-hi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060848"/>
            <a:ext cx="2460536" cy="2414837"/>
          </a:xfrm>
          <a:prstGeom prst="rect">
            <a:avLst/>
          </a:prstGeom>
          <a:noFill/>
        </p:spPr>
      </p:pic>
      <p:pic>
        <p:nvPicPr>
          <p:cNvPr id="7" name="Picture 8" descr="C:\Users\Admin\Desktop\depositphotos_11460724-Empty-Nes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1700808"/>
            <a:ext cx="2448272" cy="2448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Admin\Desktop\muravej_foto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412776"/>
            <a:ext cx="2448271" cy="1775592"/>
          </a:xfrm>
          <a:prstGeom prst="ellipse">
            <a:avLst/>
          </a:prstGeom>
          <a:noFill/>
          <a:ln>
            <a:noFill/>
          </a:ln>
          <a:effectLst>
            <a:softEdge rad="112500"/>
          </a:effectLst>
        </p:spPr>
      </p:pic>
      <p:pic>
        <p:nvPicPr>
          <p:cNvPr id="9" name="Picture 4" descr="C:\Users\Admin\Desktop\SZ6Th1o6HbpCUUXCSBuupgj8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4725144"/>
            <a:ext cx="2160240" cy="17670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5" descr="C:\Users\Admin\Desktop\18507795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3789040"/>
            <a:ext cx="2137544" cy="2137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7" descr="C:\Users\Admin\Desktop\1f6c11731ed8.jpg"/>
          <p:cNvPicPr>
            <a:picLocks noChangeAspect="1" noChangeArrowheads="1"/>
          </p:cNvPicPr>
          <p:nvPr/>
        </p:nvPicPr>
        <p:blipFill>
          <a:blip r:embed="rId7" cstate="print"/>
          <a:srcRect t="19186"/>
          <a:stretch>
            <a:fillRect/>
          </a:stretch>
        </p:blipFill>
        <p:spPr bwMode="auto">
          <a:xfrm>
            <a:off x="6611820" y="4725144"/>
            <a:ext cx="2128942" cy="18766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0.06366 C 0.04948 0.09699 0.09792 0.13079 0.18576 0.14584 C 0.27361 0.16042 0.45226 0.24144 0.52795 0.15232 C 0.60382 0.06366 0.6217 -0.29722 0.64063 -0.3868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" y="-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1.85185E-6 C -0.01077 -0.08426 -0.02154 -0.16852 -0.02588 -0.20208 " pathEditMode="relative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0.08055 C 0.02743 0.28102 0.03941 0.48148 0.10955 0.55532 C 0.17969 0.62916 0.38246 0.52847 0.43698 0.52314 " pathEditMode="relative" rAng="0" ptsTypes="a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" y="2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6600"/>
                </a:solidFill>
              </a:rPr>
              <a:t>Кто какой</a:t>
            </a:r>
            <a:r>
              <a:rPr lang="ru-RU" b="1" i="1" dirty="0" smtClean="0">
                <a:solidFill>
                  <a:srgbClr val="006600"/>
                </a:solidFill>
              </a:rPr>
              <a:t>?</a:t>
            </a:r>
            <a:endParaRPr lang="ru-RU" dirty="0"/>
          </a:p>
        </p:txBody>
      </p:sp>
      <p:pic>
        <p:nvPicPr>
          <p:cNvPr id="4" name="Picture 4" descr="C:\Users\Admin\Desktop\Babochk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722116">
            <a:off x="2582602" y="1098974"/>
            <a:ext cx="3108683" cy="2999990"/>
          </a:xfrm>
          <a:prstGeom prst="ellipse">
            <a:avLst/>
          </a:prstGeom>
          <a:noFill/>
          <a:ln>
            <a:noFill/>
          </a:ln>
          <a:effectLst>
            <a:softEdge rad="112500"/>
          </a:effectLst>
        </p:spPr>
      </p:pic>
      <p:pic>
        <p:nvPicPr>
          <p:cNvPr id="5" name="Picture 3" descr="C:\Users\Admin\Desktop\10951518-jaguar-panthera-onca-isolat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4539" y="3618530"/>
            <a:ext cx="4569949" cy="29918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Admin\Desktop\18823974-Zebra-Stock-Pho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645024"/>
            <a:ext cx="2411993" cy="2779472"/>
          </a:xfrm>
          <a:prstGeom prst="rect">
            <a:avLst/>
          </a:prstGeom>
          <a:solidFill>
            <a:srgbClr val="FFFFCC"/>
          </a:solidFill>
        </p:spPr>
      </p:pic>
      <p:pic>
        <p:nvPicPr>
          <p:cNvPr id="7" name="Picture 2" descr="C:\Users\Admin\Desktop\18823974-Zebra-Stock-Photo.jpg"/>
          <p:cNvPicPr>
            <a:picLocks noChangeAspect="1" noChangeArrowheads="1"/>
          </p:cNvPicPr>
          <p:nvPr/>
        </p:nvPicPr>
        <p:blipFill>
          <a:blip r:embed="rId4" cstate="print"/>
          <a:srcRect l="15110" t="14752" r="45224" b="50826"/>
          <a:stretch>
            <a:fillRect/>
          </a:stretch>
        </p:blipFill>
        <p:spPr bwMode="auto">
          <a:xfrm>
            <a:off x="7092280" y="2420888"/>
            <a:ext cx="1512168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C:\Users\Admin\Desktop\10951518-jaguar-panthera-onca-isolated.jpg"/>
          <p:cNvPicPr>
            <a:picLocks noChangeAspect="1" noChangeArrowheads="1"/>
          </p:cNvPicPr>
          <p:nvPr/>
        </p:nvPicPr>
        <p:blipFill>
          <a:blip r:embed="rId3" cstate="print"/>
          <a:srcRect l="37813" t="34623" r="44514" b="46410"/>
          <a:stretch>
            <a:fillRect/>
          </a:stretch>
        </p:blipFill>
        <p:spPr bwMode="auto">
          <a:xfrm>
            <a:off x="611560" y="1556792"/>
            <a:ext cx="1512168" cy="12881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C:\Users\Admin\Desktop\Babochka-1.jpg"/>
          <p:cNvPicPr>
            <a:picLocks noChangeAspect="1" noChangeArrowheads="1"/>
          </p:cNvPicPr>
          <p:nvPr/>
        </p:nvPicPr>
        <p:blipFill>
          <a:blip r:embed="rId2" cstate="print"/>
          <a:srcRect l="34587" t="64537" r="44769" b="7139"/>
          <a:stretch>
            <a:fillRect/>
          </a:stretch>
        </p:blipFill>
        <p:spPr bwMode="auto">
          <a:xfrm rot="9550740">
            <a:off x="7190321" y="572552"/>
            <a:ext cx="1048339" cy="13478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4723 C -0.16093 0.15649 -0.32448 0.26598 -0.42465 0.32801 C -0.52482 0.39005 -0.55208 0.43889 -0.59878 0.41875 C -0.64548 0.39862 -0.68715 0.24213 -0.70486 0.20672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21 0.0007 C 0.20694 0.25648 0.36267 0.5125 0.45121 0.57848 C 0.53976 0.64445 0.56111 0.42709 0.58299 0.39676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" y="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45 0.07685 C -0.11563 0.25973 -0.18646 0.44306 -0.24688 0.4463 C -0.30712 0.44977 -0.38039 0.15394 -0.4066 0.0963 " pathEditMode="relative" rAng="0" ptsTypes="a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" y="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6600"/>
                </a:solidFill>
              </a:rPr>
              <a:t>Кто какой</a:t>
            </a:r>
            <a:r>
              <a:rPr lang="ru-RU" b="1" i="1" dirty="0" smtClean="0">
                <a:solidFill>
                  <a:srgbClr val="006600"/>
                </a:solidFill>
              </a:rPr>
              <a:t>?</a:t>
            </a:r>
            <a:endParaRPr lang="ru-RU" dirty="0"/>
          </a:p>
        </p:txBody>
      </p:sp>
      <p:pic>
        <p:nvPicPr>
          <p:cNvPr id="4" name="Picture 2" descr="C:\Users\Admin\Desktop\204402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04864"/>
            <a:ext cx="2592288" cy="2032786"/>
          </a:xfrm>
          <a:prstGeom prst="rect">
            <a:avLst/>
          </a:prstGeom>
          <a:noFill/>
        </p:spPr>
      </p:pic>
      <p:pic>
        <p:nvPicPr>
          <p:cNvPr id="5" name="Picture 2" descr="C:\Users\Admin\Desktop\2044022.png"/>
          <p:cNvPicPr>
            <a:picLocks noChangeAspect="1" noChangeArrowheads="1"/>
          </p:cNvPicPr>
          <p:nvPr/>
        </p:nvPicPr>
        <p:blipFill>
          <a:blip r:embed="rId3" cstate="print"/>
          <a:srcRect l="9683" t="19819" r="33982" b="30636"/>
          <a:stretch>
            <a:fillRect/>
          </a:stretch>
        </p:blipFill>
        <p:spPr bwMode="auto">
          <a:xfrm>
            <a:off x="6915861" y="2564904"/>
            <a:ext cx="1670585" cy="11521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Users\Admin\Desktop\1934952067cef861daa81a28c55682ed6f2c6e53ed_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4365104"/>
            <a:ext cx="2970561" cy="2188313"/>
          </a:xfrm>
          <a:prstGeom prst="rect">
            <a:avLst/>
          </a:prstGeom>
          <a:noFill/>
        </p:spPr>
      </p:pic>
      <p:pic>
        <p:nvPicPr>
          <p:cNvPr id="7" name="Picture 3" descr="C:\Users\Admin\Desktop\1934952067cef861daa81a28c55682ed6f2c6e53ed_b.jpg"/>
          <p:cNvPicPr>
            <a:picLocks noChangeAspect="1" noChangeArrowheads="1"/>
          </p:cNvPicPr>
          <p:nvPr/>
        </p:nvPicPr>
        <p:blipFill>
          <a:blip r:embed="rId4" cstate="print"/>
          <a:srcRect l="22716" t="14855" r="36164" b="45531"/>
          <a:stretch>
            <a:fillRect/>
          </a:stretch>
        </p:blipFill>
        <p:spPr bwMode="auto">
          <a:xfrm>
            <a:off x="899592" y="5085184"/>
            <a:ext cx="1623453" cy="11521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C:\Users\Admin\Desktop\2227410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1988840"/>
            <a:ext cx="1296144" cy="3373098"/>
          </a:xfrm>
          <a:prstGeom prst="rect">
            <a:avLst/>
          </a:prstGeom>
          <a:noFill/>
        </p:spPr>
      </p:pic>
      <p:pic>
        <p:nvPicPr>
          <p:cNvPr id="9" name="Picture 4" descr="C:\Users\Admin\Desktop\22274100.png"/>
          <p:cNvPicPr>
            <a:picLocks noChangeAspect="1" noChangeArrowheads="1"/>
          </p:cNvPicPr>
          <p:nvPr/>
        </p:nvPicPr>
        <p:blipFill>
          <a:blip r:embed="rId6" cstate="print"/>
          <a:srcRect l="10629" t="63089" r="43314" b="9683"/>
          <a:stretch>
            <a:fillRect/>
          </a:stretch>
        </p:blipFill>
        <p:spPr bwMode="auto">
          <a:xfrm>
            <a:off x="7596336" y="548680"/>
            <a:ext cx="990110" cy="15232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63 0.03542 C -0.15556 0.10671 -0.22431 0.17801 -0.26406 0.23495 C -0.30399 0.29167 -0.25208 0.41736 -0.32517 0.37616 C -0.39809 0.33542 -0.63924 0.0537 -0.70191 -0.01042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" y="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3 -0.03495 C -0.03542 -0.05208 -0.06112 -0.06898 -0.10209 0.00949 C -0.14306 0.08797 -0.20539 0.35718 -0.25521 0.43588 C -0.30504 0.51459 -0.37639 0.47454 -0.4007 0.48218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2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2 -0.04166 C 0.00122 -0.09328 -0.00208 -0.14467 0.02726 -0.12639 C 0.0566 -0.1081 0.11754 0.03287 0.18021 0.0676 C 0.24288 0.10232 0.35625 0.11783 0.40278 0.08172 C 0.44948 0.0456 0.42778 -0.12916 0.45903 -0.14861 C 0.49011 -0.16805 0.56771 -0.0544 0.58941 -0.03565 " pathEditMode="relative" rAng="0" ptsTypes="aaaa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" y="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6600"/>
                </a:solidFill>
              </a:rPr>
              <a:t>Кто какую пользу приносит? </a:t>
            </a:r>
            <a:endParaRPr lang="ru-RU" dirty="0"/>
          </a:p>
        </p:txBody>
      </p:sp>
      <p:pic>
        <p:nvPicPr>
          <p:cNvPr id="4" name="Picture 4" descr="https://ds03.infourok.ru/uploads/ex/0ca9/0005d908-14e2dc15/hello_html_6155b1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804248" y="1412776"/>
            <a:ext cx="1717610" cy="1955973"/>
          </a:xfrm>
          <a:prstGeom prst="rect">
            <a:avLst/>
          </a:prstGeom>
          <a:noFill/>
        </p:spPr>
      </p:pic>
      <p:pic>
        <p:nvPicPr>
          <p:cNvPr id="6" name="Picture 6" descr="http://i.ebayimg.com/00/s/MTQ0MFgxNjAw/z/48gAAOSwYvFZNkRh/$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444208" y="4480316"/>
            <a:ext cx="2304256" cy="2073831"/>
          </a:xfrm>
          <a:prstGeom prst="rect">
            <a:avLst/>
          </a:prstGeom>
          <a:noFill/>
        </p:spPr>
      </p:pic>
      <p:pic>
        <p:nvPicPr>
          <p:cNvPr id="7" name="Picture 8" descr="http://www.ttpp24.ru/wp-content/uploads/2015/07/molochka-768x5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4365105"/>
            <a:ext cx="2016224" cy="1535796"/>
          </a:xfrm>
          <a:prstGeom prst="rect">
            <a:avLst/>
          </a:prstGeom>
          <a:noFill/>
        </p:spPr>
      </p:pic>
      <p:pic>
        <p:nvPicPr>
          <p:cNvPr id="8" name="Picture 10" descr="https://images-na.ssl-images-amazon.com/images/I/41mYNe%2B9zI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293096"/>
            <a:ext cx="2016224" cy="1415389"/>
          </a:xfrm>
          <a:prstGeom prst="rect">
            <a:avLst/>
          </a:prstGeom>
          <a:noFill/>
        </p:spPr>
      </p:pic>
      <p:pic>
        <p:nvPicPr>
          <p:cNvPr id="9" name="Picture 12" descr="http://www.anvipark.ru/photos/ADP_3.0___0.52_loshadka_s_telegoy.jpg"/>
          <p:cNvPicPr>
            <a:picLocks noChangeAspect="1" noChangeArrowheads="1"/>
          </p:cNvPicPr>
          <p:nvPr/>
        </p:nvPicPr>
        <p:blipFill>
          <a:blip r:embed="rId6" cstate="print"/>
          <a:srcRect l="47434" t="22449" b="26531"/>
          <a:stretch>
            <a:fillRect/>
          </a:stretch>
        </p:blipFill>
        <p:spPr bwMode="auto">
          <a:xfrm flipH="1">
            <a:off x="3419872" y="1268760"/>
            <a:ext cx="2160241" cy="1572056"/>
          </a:xfrm>
          <a:prstGeom prst="rect">
            <a:avLst/>
          </a:prstGeom>
          <a:noFill/>
        </p:spPr>
      </p:pic>
      <p:pic>
        <p:nvPicPr>
          <p:cNvPr id="5" name="Picture 2" descr="http://animalsfoto.com/photo/c2/c2faa48e36487b7d6af634880428387f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568" y="1512507"/>
            <a:ext cx="2232247" cy="1774636"/>
          </a:xfrm>
          <a:prstGeom prst="rect">
            <a:avLst/>
          </a:prstGeom>
          <a:solidFill>
            <a:srgbClr val="FFFFCC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08 -0.0375 C -0.0651 -0.11667 -0.10295 -0.1956 -0.11805 -0.227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" y="-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604 -0.12408 C 0.30156 -0.16783 0.47708 -0.21158 0.54722 -0.2291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" y="-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0092 C 0.03612 0.21527 0.07223 0.42986 0.08681 0.5155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2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26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69</Words>
  <Application>Microsoft Office PowerPoint</Application>
  <PresentationFormat>Экран (4:3)</PresentationFormat>
  <Paragraphs>18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Matilda</vt:lpstr>
      <vt:lpstr>Times New Roman</vt:lpstr>
      <vt:lpstr>Тема Office</vt:lpstr>
      <vt:lpstr>Слайд 1</vt:lpstr>
      <vt:lpstr>                                  Дидактические задачи: Расширять  представление о внешнем виде различных животных, выявление отличительных признаков (кожный покров, покрытие поверхности тела) Расширять  и систематизировать  представление о жилище разных животных,  выявлять взаимосвязи между внешним видом, образом жизни животного и особенностями его «домика» (гнездо, нора, берлога, муравейник, улей и др.) Формировать умения абстрагировать выявленный или заданный признак для решения познавательной задачи.                                              Игровые задачи: Сравнивать животных по «одежде»(перья, чешуя, кожа) и подбор пар картинок. Искать «домик» для каждого животного. Выявлять внешние признаки «окраса» и мысленное экспериментирование в «одевании»  животных.</vt:lpstr>
      <vt:lpstr>У кого такая «одежда»?</vt:lpstr>
      <vt:lpstr>Слайд 4</vt:lpstr>
      <vt:lpstr>Слайд 5</vt:lpstr>
      <vt:lpstr>Слайд 6</vt:lpstr>
      <vt:lpstr>Кто какой?</vt:lpstr>
      <vt:lpstr>Кто какой?</vt:lpstr>
      <vt:lpstr>Кто какую пользу приносит? </vt:lpstr>
      <vt:lpstr>  Кто какую пользу приносит? 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Admin</cp:lastModifiedBy>
  <cp:revision>28</cp:revision>
  <dcterms:created xsi:type="dcterms:W3CDTF">2013-08-23T08:38:35Z</dcterms:created>
  <dcterms:modified xsi:type="dcterms:W3CDTF">2017-12-06T14:05:48Z</dcterms:modified>
</cp:coreProperties>
</file>